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media/image1.png" ContentType="image/png"/>
  <Override PartName="/ppt/media/image9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jpeg" ContentType="image/jpeg"/>
  <Override PartName="/ppt/media/image21.jpeg" ContentType="image/jpe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_rels/slideLayout3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Folie mittels Klicken verschieben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2000" spc="-1" strike="noStrike">
                <a:latin typeface="Arial"/>
              </a:rPr>
              <a:t>Format der Notizen mittels Klicken bearbeiten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1400" spc="-1" strike="noStrike">
                <a:latin typeface="Times New Roman"/>
              </a:rPr>
              <a:t> 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de-DE" sz="1400" spc="-1" strike="noStrike">
                <a:latin typeface="Times New Roman"/>
              </a:rPr>
              <a:t> 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180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de-DE" sz="1400" spc="-1" strike="noStrike">
                <a:latin typeface="Times New Roman"/>
              </a:rPr>
              <a:t> 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181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1BFB7F32-FEF1-4DBB-ABCE-8ECB07083BC2}" type="slidenum">
              <a:rPr b="0" lang="de-DE" sz="1400" spc="-1" strike="noStrike">
                <a:latin typeface="Times New Roman"/>
              </a:rPr>
              <a:t>1</a:t>
            </a:fld>
            <a:endParaRPr b="0" lang="de-DE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sldImg"/>
          </p:nvPr>
        </p:nvSpPr>
        <p:spPr>
          <a:xfrm>
            <a:off x="1371600" y="1143000"/>
            <a:ext cx="4114080" cy="3085560"/>
          </a:xfrm>
          <a:prstGeom prst="rect">
            <a:avLst/>
          </a:prstGeom>
        </p:spPr>
      </p:sp>
      <p:sp>
        <p:nvSpPr>
          <p:cNvPr id="23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237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A74C4226-E336-4D59-876C-C18610F5BF2A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Calibri"/>
              </a:rPr>
              <a:t>&lt;Foliennummer&gt;</a:t>
            </a:fld>
            <a:endParaRPr b="0" lang="de-DE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866520" y="2305800"/>
            <a:ext cx="662040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866520" y="2305800"/>
            <a:ext cx="662040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3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ubTitle"/>
          </p:nvPr>
        </p:nvSpPr>
        <p:spPr>
          <a:xfrm>
            <a:off x="866520" y="2305800"/>
            <a:ext cx="662040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866520" y="2305800"/>
            <a:ext cx="662040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629928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5689800" y="-457200"/>
            <a:ext cx="1599480" cy="15994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6299280" y="6095880"/>
            <a:ext cx="990000" cy="9900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>
            <a:off x="-154080" y="2666880"/>
            <a:ext cx="4190400" cy="41904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CustomShape 5"/>
          <p:cNvSpPr/>
          <p:nvPr/>
        </p:nvSpPr>
        <p:spPr>
          <a:xfrm>
            <a:off x="-839880" y="2895480"/>
            <a:ext cx="2361600" cy="23616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6"/>
          <p:cNvSpPr/>
          <p:nvPr/>
        </p:nvSpPr>
        <p:spPr>
          <a:xfrm>
            <a:off x="7745760" y="0"/>
            <a:ext cx="685080" cy="10987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latin typeface="Arial"/>
              </a:rPr>
              <a:t>Format des Titeltextes durch Klicken bearbeiten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629928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2"/>
          <p:cNvSpPr/>
          <p:nvPr/>
        </p:nvSpPr>
        <p:spPr>
          <a:xfrm>
            <a:off x="5689800" y="-457200"/>
            <a:ext cx="1599480" cy="15994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CustomShape 3"/>
          <p:cNvSpPr/>
          <p:nvPr/>
        </p:nvSpPr>
        <p:spPr>
          <a:xfrm>
            <a:off x="6299280" y="6095880"/>
            <a:ext cx="990000" cy="9900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4"/>
          <p:cNvSpPr/>
          <p:nvPr/>
        </p:nvSpPr>
        <p:spPr>
          <a:xfrm>
            <a:off x="-154080" y="2666880"/>
            <a:ext cx="4190400" cy="41904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CustomShape 5"/>
          <p:cNvSpPr/>
          <p:nvPr/>
        </p:nvSpPr>
        <p:spPr>
          <a:xfrm>
            <a:off x="-839880" y="2895480"/>
            <a:ext cx="2361600" cy="23616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" name="CustomShape 6"/>
          <p:cNvSpPr/>
          <p:nvPr/>
        </p:nvSpPr>
        <p:spPr>
          <a:xfrm>
            <a:off x="7745760" y="0"/>
            <a:ext cx="685080" cy="10987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0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latin typeface="Arial"/>
              </a:rPr>
              <a:t>Format des Titeltextes durch Klicken bearbeiten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51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629928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2"/>
          <p:cNvSpPr/>
          <p:nvPr/>
        </p:nvSpPr>
        <p:spPr>
          <a:xfrm>
            <a:off x="5689800" y="-457200"/>
            <a:ext cx="1599480" cy="15994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3"/>
          <p:cNvSpPr/>
          <p:nvPr/>
        </p:nvSpPr>
        <p:spPr>
          <a:xfrm>
            <a:off x="6299280" y="6095880"/>
            <a:ext cx="990000" cy="9900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CustomShape 4"/>
          <p:cNvSpPr/>
          <p:nvPr/>
        </p:nvSpPr>
        <p:spPr>
          <a:xfrm>
            <a:off x="-154080" y="2666880"/>
            <a:ext cx="4190400" cy="41904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CustomShape 5"/>
          <p:cNvSpPr/>
          <p:nvPr/>
        </p:nvSpPr>
        <p:spPr>
          <a:xfrm>
            <a:off x="-839880" y="2895480"/>
            <a:ext cx="2361600" cy="23616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CustomShape 6"/>
          <p:cNvSpPr/>
          <p:nvPr/>
        </p:nvSpPr>
        <p:spPr>
          <a:xfrm>
            <a:off x="7745760" y="0"/>
            <a:ext cx="685080" cy="10987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4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latin typeface="Arial"/>
              </a:rPr>
              <a:t>Format des Titeltextes durch Klicken bearbeiten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95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629928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CustomShape 2"/>
          <p:cNvSpPr/>
          <p:nvPr/>
        </p:nvSpPr>
        <p:spPr>
          <a:xfrm>
            <a:off x="5689800" y="-457200"/>
            <a:ext cx="1599480" cy="15994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3"/>
          <p:cNvSpPr/>
          <p:nvPr/>
        </p:nvSpPr>
        <p:spPr>
          <a:xfrm>
            <a:off x="6299280" y="6095880"/>
            <a:ext cx="990000" cy="9900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4"/>
          <p:cNvSpPr/>
          <p:nvPr/>
        </p:nvSpPr>
        <p:spPr>
          <a:xfrm>
            <a:off x="-154080" y="2666880"/>
            <a:ext cx="4190400" cy="41904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CustomShape 5"/>
          <p:cNvSpPr/>
          <p:nvPr/>
        </p:nvSpPr>
        <p:spPr>
          <a:xfrm>
            <a:off x="-839880" y="2895480"/>
            <a:ext cx="2361600" cy="23616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6"/>
          <p:cNvSpPr/>
          <p:nvPr/>
        </p:nvSpPr>
        <p:spPr>
          <a:xfrm>
            <a:off x="7745760" y="0"/>
            <a:ext cx="685080" cy="10987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8" name="PlaceHolder 7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Format des Titeltextes durch Klicken bearbeiten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139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1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0.jpeg"/><Relationship Id="rId2" Type="http://schemas.openxmlformats.org/officeDocument/2006/relationships/image" Target="../media/image21.jpeg"/><Relationship Id="rId3" Type="http://schemas.openxmlformats.org/officeDocument/2006/relationships/slideLayout" Target="../slideLayouts/slideLayout3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2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1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866520" y="1447920"/>
            <a:ext cx="6620400" cy="272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</a:pPr>
            <a:r>
              <a:rPr b="1" lang="de-DE" sz="40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Einführung in Data Science &amp; maschinelles Lernen mit R</a:t>
            </a:r>
            <a:endParaRPr b="0" lang="de-DE" sz="4000" spc="-1" strike="noStrike">
              <a:latin typeface="Arial"/>
            </a:endParaRPr>
          </a:p>
        </p:txBody>
      </p:sp>
      <p:sp>
        <p:nvSpPr>
          <p:cNvPr id="183" name="CustomShape 2"/>
          <p:cNvSpPr/>
          <p:nvPr/>
        </p:nvSpPr>
        <p:spPr>
          <a:xfrm>
            <a:off x="866520" y="4312440"/>
            <a:ext cx="6620400" cy="213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2000" spc="-1" strike="noStrike">
                <a:solidFill>
                  <a:srgbClr val="acd433"/>
                </a:solidFill>
                <a:latin typeface="Century Gothic"/>
                <a:ea typeface="Century Gothic"/>
              </a:rPr>
              <a:t>Umsatzschätzung eines Bäckereibetriebes in der Region Kiel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1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Studierende: Merle, Cynthia und Tobias Lindenau</a:t>
            </a:r>
            <a:endParaRPr b="0" lang="de-DE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1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Dozent: Steffen Brandt</a:t>
            </a:r>
            <a:endParaRPr b="0" lang="de-DE" sz="1400" spc="-1" strike="noStrike">
              <a:latin typeface="Arial"/>
            </a:endParaRPr>
          </a:p>
        </p:txBody>
      </p:sp>
      <p:sp>
        <p:nvSpPr>
          <p:cNvPr id="184" name="CustomShape 3"/>
          <p:cNvSpPr/>
          <p:nvPr/>
        </p:nvSpPr>
        <p:spPr>
          <a:xfrm rot="5400000">
            <a:off x="7475040" y="1489320"/>
            <a:ext cx="990000" cy="90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1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28.01.2020</a:t>
            </a:r>
            <a:endParaRPr b="0" lang="de-DE" sz="1100" spc="-1" strike="noStrike">
              <a:latin typeface="Arial"/>
            </a:endParaRPr>
          </a:p>
        </p:txBody>
      </p:sp>
      <p:sp>
        <p:nvSpPr>
          <p:cNvPr id="185" name="CustomShape 4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300FD275-21AF-4CBC-A8CF-AEE3088E6D5B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Temperatur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17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2FAFBC3A-2701-41C3-8DEA-36478E55269E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18" name="Shape 117" descr=""/>
          <p:cNvPicPr/>
          <p:nvPr/>
        </p:nvPicPr>
        <p:blipFill>
          <a:blip r:embed="rId1"/>
          <a:stretch/>
        </p:blipFill>
        <p:spPr>
          <a:xfrm>
            <a:off x="4703040" y="1581120"/>
            <a:ext cx="4067640" cy="4046400"/>
          </a:xfrm>
          <a:prstGeom prst="rect">
            <a:avLst/>
          </a:prstGeom>
          <a:ln w="28440">
            <a:noFill/>
          </a:ln>
        </p:spPr>
      </p:pic>
      <p:sp>
        <p:nvSpPr>
          <p:cNvPr id="219" name="CustomShape 3"/>
          <p:cNvSpPr/>
          <p:nvPr/>
        </p:nvSpPr>
        <p:spPr>
          <a:xfrm>
            <a:off x="6436080" y="5758920"/>
            <a:ext cx="1329480" cy="6454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r>
              <a:rPr b="1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Temperaturklassen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Kalt &lt;10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Normal 10 - 20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Warm &gt;20</a:t>
            </a:r>
            <a:endParaRPr b="0" lang="de-DE" sz="900" spc="-1" strike="noStrike">
              <a:latin typeface="Arial"/>
            </a:endParaRPr>
          </a:p>
        </p:txBody>
      </p:sp>
      <p:pic>
        <p:nvPicPr>
          <p:cNvPr id="220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812000" y="5758200"/>
            <a:ext cx="958680" cy="989280"/>
          </a:xfrm>
          <a:prstGeom prst="rect">
            <a:avLst/>
          </a:prstGeom>
          <a:ln w="9360">
            <a:noFill/>
          </a:ln>
        </p:spPr>
      </p:pic>
      <p:pic>
        <p:nvPicPr>
          <p:cNvPr id="221" name="Grafik 7" descr=""/>
          <p:cNvPicPr/>
          <p:nvPr/>
        </p:nvPicPr>
        <p:blipFill>
          <a:blip r:embed="rId3"/>
          <a:stretch/>
        </p:blipFill>
        <p:spPr>
          <a:xfrm>
            <a:off x="372600" y="1581120"/>
            <a:ext cx="4067640" cy="4046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Ergebnisse der Schätzung einer SVM (MAPE je Warengruppe und Warengruppenumsätze</a:t>
            </a:r>
            <a:br/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für den 01.06.2019)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23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6945538F-DB5E-418D-89F0-233083A18486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24" name="Grafik 2" descr="How to Interpret Regression Analysis Results: P-values and Coefficients - Mozilla Firefox"/>
          <p:cNvPicPr/>
          <p:nvPr/>
        </p:nvPicPr>
        <p:blipFill>
          <a:blip r:embed="rId1"/>
          <a:srcRect l="32405" t="14815" r="17540" b="45870"/>
          <a:stretch/>
        </p:blipFill>
        <p:spPr>
          <a:xfrm>
            <a:off x="0" y="4361040"/>
            <a:ext cx="4576320" cy="2259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CustomShape 1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74A57D42-C541-4230-A136-9D3A42D1EF5B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26" name="Shape 130" descr="input_parameters.jpg"/>
          <p:cNvPicPr/>
          <p:nvPr/>
        </p:nvPicPr>
        <p:blipFill>
          <a:blip r:embed="rId1"/>
          <a:stretch/>
        </p:blipFill>
        <p:spPr>
          <a:xfrm>
            <a:off x="-76320" y="0"/>
            <a:ext cx="4941000" cy="6857280"/>
          </a:xfrm>
          <a:prstGeom prst="rect">
            <a:avLst/>
          </a:prstGeom>
          <a:ln>
            <a:noFill/>
          </a:ln>
        </p:spPr>
      </p:pic>
      <p:pic>
        <p:nvPicPr>
          <p:cNvPr id="227" name="Shape 131" descr="Real_Predicted_urban_area2011.jpg"/>
          <p:cNvPicPr/>
          <p:nvPr/>
        </p:nvPicPr>
        <p:blipFill>
          <a:blip r:embed="rId2"/>
          <a:stretch/>
        </p:blipFill>
        <p:spPr>
          <a:xfrm>
            <a:off x="4657680" y="0"/>
            <a:ext cx="4941000" cy="6857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Conclusion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EC7D2502-C1F3-4C31-A2B1-AF010DBE5ADA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230" name="CustomShape 3"/>
          <p:cNvSpPr/>
          <p:nvPr/>
        </p:nvSpPr>
        <p:spPr>
          <a:xfrm>
            <a:off x="484560" y="2190600"/>
            <a:ext cx="7054560" cy="329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Urbanization trend</a:t>
            </a:r>
            <a:endParaRPr b="0" lang="de-DE" sz="1600" spc="-1" strike="noStrike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Urbanization trend in the Puget Sound region</a:t>
            </a:r>
            <a:endParaRPr b="0" lang="de-DE" sz="1600" spc="-1" strike="noStrike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Concentration within already existing urban areas (legal provisions)</a:t>
            </a:r>
            <a:endParaRPr b="0" lang="de-DE" sz="1600" spc="-1" strike="noStrike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Proximity to the coastline increases urban development</a:t>
            </a:r>
            <a:endParaRPr b="0" lang="de-DE" sz="1600" spc="-1" strike="noStrike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Pressure on wetlands and green lands will increase in the future due to urbanization (will become urban or conservation/recreation areas)</a:t>
            </a:r>
            <a:endParaRPr b="0" lang="de-DE" sz="1600" spc="-1" strike="noStrike">
              <a:latin typeface="Arial"/>
            </a:endParaRPr>
          </a:p>
          <a:p>
            <a:pPr marL="285840" indent="-183600"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 marL="285840" indent="-183600">
              <a:lnSpc>
                <a:spcPct val="100000"/>
              </a:lnSpc>
            </a:pPr>
            <a:r>
              <a:rPr b="1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Model performance</a:t>
            </a:r>
            <a:endParaRPr b="0" lang="de-DE" sz="1600" spc="-1" strike="noStrike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Ability to detect a trend in urbanization processes</a:t>
            </a:r>
            <a:endParaRPr b="0" lang="de-DE" sz="1600" spc="-1" strike="noStrike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Need for longer time periods</a:t>
            </a:r>
            <a:endParaRPr b="0" lang="de-DE" sz="1600" spc="-1" strike="noStrike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Including parameters of legal provisions</a:t>
            </a:r>
            <a:endParaRPr b="0" lang="de-DE" sz="1600" spc="-1" strike="noStrike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Could be used to give a first impression to set up further research related to anthropogenic environmental pollution or exposure and risk assessments of people and assets in the Puget Sound region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ustomShape 1"/>
          <p:cNvSpPr/>
          <p:nvPr/>
        </p:nvSpPr>
        <p:spPr>
          <a:xfrm>
            <a:off x="866520" y="1447920"/>
            <a:ext cx="6620400" cy="332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7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Questions</a:t>
            </a:r>
            <a:endParaRPr b="0" lang="de-DE" sz="7200" spc="-1" strike="noStrike">
              <a:latin typeface="Arial"/>
            </a:endParaRPr>
          </a:p>
        </p:txBody>
      </p:sp>
      <p:sp>
        <p:nvSpPr>
          <p:cNvPr id="232" name="CustomShape 2"/>
          <p:cNvSpPr/>
          <p:nvPr/>
        </p:nvSpPr>
        <p:spPr>
          <a:xfrm>
            <a:off x="7766280" y="295560"/>
            <a:ext cx="628200" cy="76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BDC5DBBC-4D52-4DA8-9CA6-20BCE80FA851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233" name="CustomShape 3"/>
          <p:cNvSpPr/>
          <p:nvPr/>
        </p:nvSpPr>
        <p:spPr>
          <a:xfrm>
            <a:off x="541440" y="2179440"/>
            <a:ext cx="7054560" cy="329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4" name="CustomShape 4"/>
          <p:cNvSpPr/>
          <p:nvPr/>
        </p:nvSpPr>
        <p:spPr>
          <a:xfrm>
            <a:off x="866520" y="4777560"/>
            <a:ext cx="6620400" cy="86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Datensatz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C16F1FE7-210D-41A1-9315-05F291D2C94D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188" name="CustomShape 3"/>
          <p:cNvSpPr/>
          <p:nvPr/>
        </p:nvSpPr>
        <p:spPr>
          <a:xfrm>
            <a:off x="484560" y="2190600"/>
            <a:ext cx="7054560" cy="329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Zeit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Datum, Wochentag, Samstag, Sonntag und Monat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Ereignisse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Weihnachtsmarkt, Ferien, KiWo, vor Feiertag, Feiertag, nach Feiertag und 1.-3. Weihnachtsfeiertag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Wetter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Bewölkung, Windgeschwindigkeit, Wettercode, Temperatur und Temperaturklassen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Umsatz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Gesamtumsatz und Umsatz je Warengruppe 1-6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Datensatz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5BE8078B-FFB2-4179-96D9-65E6EE116C21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191" name="CustomShape 3"/>
          <p:cNvSpPr/>
          <p:nvPr/>
        </p:nvSpPr>
        <p:spPr>
          <a:xfrm>
            <a:off x="484560" y="2190600"/>
            <a:ext cx="7054560" cy="329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Zeit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Datum, Wochentag, </a:t>
            </a:r>
            <a:r>
              <a:rPr b="0" lang="de-DE" sz="1600" spc="-1" strike="sngStrike">
                <a:solidFill>
                  <a:srgbClr val="ffffff"/>
                </a:solidFill>
                <a:latin typeface="Arial"/>
                <a:ea typeface="Arial"/>
              </a:rPr>
              <a:t>Samstag</a:t>
            </a: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, </a:t>
            </a:r>
            <a:r>
              <a:rPr b="0" lang="de-DE" sz="1600" spc="-1" strike="sngStrike">
                <a:solidFill>
                  <a:srgbClr val="ffffff"/>
                </a:solidFill>
                <a:latin typeface="Arial"/>
                <a:ea typeface="Arial"/>
              </a:rPr>
              <a:t>Sonntag</a:t>
            </a: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 und Monat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Ereignisse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Weihnachtsmarkt, Ferien, KiWo, vor Feiertag, Feiertag, nach Feiertag und 1.-3. Weihnachtsfeiertag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Wetter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Bewölkung, Windgeschwindigkeit, Wettercode, Temperatur und Temperaturklassen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Umsatz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Gesamtumsatz und Umsatz je Warengruppe 1-6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Überblick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5D842212-FDCD-4837-A8A0-6284722E2AC9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194" name="" descr=""/>
          <p:cNvPicPr/>
          <p:nvPr/>
        </p:nvPicPr>
        <p:blipFill>
          <a:blip r:embed="rId1"/>
          <a:stretch/>
        </p:blipFill>
        <p:spPr>
          <a:xfrm>
            <a:off x="288000" y="1440000"/>
            <a:ext cx="7963200" cy="5114880"/>
          </a:xfrm>
          <a:prstGeom prst="rect">
            <a:avLst/>
          </a:prstGeom>
          <a:ln>
            <a:noFill/>
          </a:ln>
        </p:spPr>
      </p:pic>
      <p:sp>
        <p:nvSpPr>
          <p:cNvPr id="195" name="CustomShape 3"/>
          <p:cNvSpPr/>
          <p:nvPr/>
        </p:nvSpPr>
        <p:spPr>
          <a:xfrm>
            <a:off x="367920" y="6565680"/>
            <a:ext cx="4383720" cy="27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300" spc="-1" strike="noStrike">
                <a:solidFill>
                  <a:srgbClr val="ffffff"/>
                </a:solidFill>
                <a:latin typeface="Arial"/>
              </a:rPr>
              <a:t>Gelabelt sind alle Tage mit einem Umsatz über 2000 Euro</a:t>
            </a:r>
            <a:endParaRPr b="0" lang="de-DE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extShape 1"/>
          <p:cNvSpPr txBox="1"/>
          <p:nvPr/>
        </p:nvSpPr>
        <p:spPr>
          <a:xfrm>
            <a:off x="866520" y="1447920"/>
            <a:ext cx="6620400" cy="33289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pic>
        <p:nvPicPr>
          <p:cNvPr id="197" name="" descr=""/>
          <p:cNvPicPr/>
          <p:nvPr/>
        </p:nvPicPr>
        <p:blipFill>
          <a:blip r:embed="rId1"/>
          <a:stretch/>
        </p:blipFill>
        <p:spPr>
          <a:xfrm>
            <a:off x="360000" y="788760"/>
            <a:ext cx="7963560" cy="5115240"/>
          </a:xfrm>
          <a:prstGeom prst="rect">
            <a:avLst/>
          </a:prstGeom>
          <a:ln>
            <a:noFill/>
          </a:ln>
        </p:spPr>
      </p:pic>
      <p:pic>
        <p:nvPicPr>
          <p:cNvPr id="198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8136000" y="3744000"/>
            <a:ext cx="958320" cy="1523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Wochentag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E983D819-00DC-4D74-8F73-6C549B55DDD3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01" name="Shape 117" descr=""/>
          <p:cNvPicPr/>
          <p:nvPr/>
        </p:nvPicPr>
        <p:blipFill>
          <a:blip r:embed="rId1"/>
          <a:stretch/>
        </p:blipFill>
        <p:spPr>
          <a:xfrm>
            <a:off x="440640" y="1581120"/>
            <a:ext cx="8262360" cy="5098680"/>
          </a:xfrm>
          <a:prstGeom prst="rect">
            <a:avLst/>
          </a:prstGeom>
          <a:ln w="28440">
            <a:solidFill>
              <a:schemeClr val="lt1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Wochentag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63F169DE-3C84-42A7-B1B5-E229831584D6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04" name="Shape 117" descr=""/>
          <p:cNvPicPr/>
          <p:nvPr/>
        </p:nvPicPr>
        <p:blipFill>
          <a:blip r:embed="rId1"/>
          <a:stretch/>
        </p:blipFill>
        <p:spPr>
          <a:xfrm>
            <a:off x="440640" y="1581120"/>
            <a:ext cx="8262360" cy="5098680"/>
          </a:xfrm>
          <a:prstGeom prst="rect">
            <a:avLst/>
          </a:prstGeom>
          <a:ln w="28440">
            <a:solidFill>
              <a:schemeClr val="lt1"/>
            </a:solidFill>
            <a:round/>
          </a:ln>
        </p:spPr>
      </p:pic>
      <p:pic>
        <p:nvPicPr>
          <p:cNvPr id="205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744320" y="5156280"/>
            <a:ext cx="958320" cy="1523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Feiertag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07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56B69943-6BF2-44AC-B07C-6242386C8B98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08" name="Grafik 2" descr="Ein Bild, das Vogel enthält.&#10;&#10;Automatisch generierte Beschreibung"/>
          <p:cNvPicPr/>
          <p:nvPr/>
        </p:nvPicPr>
        <p:blipFill>
          <a:blip r:embed="rId1"/>
          <a:srcRect l="50654" t="25968" r="21291" b="14581"/>
          <a:stretch/>
        </p:blipFill>
        <p:spPr>
          <a:xfrm>
            <a:off x="8179560" y="4668120"/>
            <a:ext cx="958320" cy="1523520"/>
          </a:xfrm>
          <a:prstGeom prst="rect">
            <a:avLst/>
          </a:prstGeom>
          <a:ln>
            <a:noFill/>
          </a:ln>
        </p:spPr>
      </p:pic>
      <p:pic>
        <p:nvPicPr>
          <p:cNvPr id="209" name="" descr=""/>
          <p:cNvPicPr/>
          <p:nvPr/>
        </p:nvPicPr>
        <p:blipFill>
          <a:blip r:embed="rId2"/>
          <a:stretch/>
        </p:blipFill>
        <p:spPr>
          <a:xfrm>
            <a:off x="216000" y="1220760"/>
            <a:ext cx="7963200" cy="5114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Temperatur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11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641AAB62-70D8-43C4-841F-625DB7637F48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12" name="Grafik 3" descr="Ein Bild, das rot enthält.&#10;&#10;Automatisch generierte Beschreibung"/>
          <p:cNvPicPr/>
          <p:nvPr/>
        </p:nvPicPr>
        <p:blipFill>
          <a:blip r:embed="rId1"/>
          <a:stretch/>
        </p:blipFill>
        <p:spPr>
          <a:xfrm>
            <a:off x="252360" y="1584000"/>
            <a:ext cx="4067640" cy="4067640"/>
          </a:xfrm>
          <a:prstGeom prst="rect">
            <a:avLst/>
          </a:prstGeom>
          <a:ln>
            <a:noFill/>
          </a:ln>
        </p:spPr>
      </p:pic>
      <p:sp>
        <p:nvSpPr>
          <p:cNvPr id="213" name="CustomShape 3"/>
          <p:cNvSpPr/>
          <p:nvPr/>
        </p:nvSpPr>
        <p:spPr>
          <a:xfrm>
            <a:off x="6436080" y="5758920"/>
            <a:ext cx="1329480" cy="6454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r>
              <a:rPr b="1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Temperaturklassen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Kalt &lt;10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Normal 10 - 20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Warm &gt;20</a:t>
            </a:r>
            <a:endParaRPr b="0" lang="de-DE" sz="900" spc="-1" strike="noStrike">
              <a:latin typeface="Arial"/>
            </a:endParaRPr>
          </a:p>
        </p:txBody>
      </p:sp>
      <p:pic>
        <p:nvPicPr>
          <p:cNvPr id="214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812000" y="5758200"/>
            <a:ext cx="958680" cy="989280"/>
          </a:xfrm>
          <a:prstGeom prst="rect">
            <a:avLst/>
          </a:prstGeom>
          <a:ln w="9360">
            <a:noFill/>
          </a:ln>
        </p:spPr>
      </p:pic>
      <p:pic>
        <p:nvPicPr>
          <p:cNvPr id="215" name="" descr=""/>
          <p:cNvPicPr/>
          <p:nvPr/>
        </p:nvPicPr>
        <p:blipFill>
          <a:blip r:embed="rId3"/>
          <a:stretch/>
        </p:blipFill>
        <p:spPr>
          <a:xfrm>
            <a:off x="4392000" y="1872000"/>
            <a:ext cx="4708080" cy="3024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</TotalTime>
  <Application>LibreOffice/6.3.3.2$Windows_X86_64 LibreOffice_project/a64200df03143b798afd1ec74a12ab50359878ed</Application>
  <Words>291</Words>
  <Paragraphs>68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Tobias Lindenau</dc:creator>
  <dc:description/>
  <dc:language>de-DE</dc:language>
  <cp:lastModifiedBy/>
  <dcterms:modified xsi:type="dcterms:W3CDTF">2020-01-28T12:46:15Z</dcterms:modified>
  <cp:revision>19</cp:revision>
  <dc:subject/>
  <dc:title>Modelling land use change dynamics in coastal and urban areas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Bildschirmpräsentation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11</vt:i4>
  </property>
</Properties>
</file>